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79975"/>
  <p:notesSz cx="6858000" cy="9144000"/>
  <p:defaultTextStyle>
    <a:defPPr>
      <a:defRPr lang="pl-PL"/>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DD9"/>
    <a:srgbClr val="31DBB3"/>
    <a:srgbClr val="59F01C"/>
    <a:srgbClr val="6BF6FD"/>
    <a:srgbClr val="BCC943"/>
    <a:srgbClr val="CED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27" d="100"/>
          <a:sy n="27" d="100"/>
        </p:scale>
        <p:origin x="3708" y="126"/>
      </p:cViewPr>
      <p:guideLst>
        <p:guide orient="horz" pos="9537"/>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8D68F-6FD5-4A18-8739-0C901EBE60F4}" type="datetimeFigureOut">
              <a:rPr lang="pl-PL" smtClean="0"/>
              <a:t>07.05.2024</a:t>
            </a:fld>
            <a:endParaRPr lang="pl-PL"/>
          </a:p>
        </p:txBody>
      </p:sp>
      <p:sp>
        <p:nvSpPr>
          <p:cNvPr id="4" name="Symbol zastępczy obrazu slajdu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0042A-B523-4843-ACE0-EE20FF99A3FD}" type="slidenum">
              <a:rPr lang="pl-PL" smtClean="0"/>
              <a:t>‹#›</a:t>
            </a:fld>
            <a:endParaRPr lang="pl-PL"/>
          </a:p>
        </p:txBody>
      </p:sp>
    </p:spTree>
    <p:extLst>
      <p:ext uri="{BB962C8B-B14F-4D97-AF65-F5344CB8AC3E}">
        <p14:creationId xmlns:p14="http://schemas.microsoft.com/office/powerpoint/2010/main" val="754724686"/>
      </p:ext>
    </p:extLst>
  </p:cSld>
  <p:clrMap bg1="lt1" tx1="dk1" bg2="lt2" tx2="dk2" accent1="accent1" accent2="accent2" accent3="accent3" accent4="accent4" accent5="accent5" accent6="accent6" hlink="hlink" folHlink="folHlink"/>
  <p:notesStyle>
    <a:lvl1pPr marL="0" algn="l" defTabSz="2952323" rtl="0" eaLnBrk="1" latinLnBrk="0" hangingPunct="1">
      <a:defRPr sz="3900" kern="1200">
        <a:solidFill>
          <a:schemeClr val="tx1"/>
        </a:solidFill>
        <a:latin typeface="+mn-lt"/>
        <a:ea typeface="+mn-ea"/>
        <a:cs typeface="+mn-cs"/>
      </a:defRPr>
    </a:lvl1pPr>
    <a:lvl2pPr marL="1476162" algn="l" defTabSz="2952323" rtl="0" eaLnBrk="1" latinLnBrk="0" hangingPunct="1">
      <a:defRPr sz="3900" kern="1200">
        <a:solidFill>
          <a:schemeClr val="tx1"/>
        </a:solidFill>
        <a:latin typeface="+mn-lt"/>
        <a:ea typeface="+mn-ea"/>
        <a:cs typeface="+mn-cs"/>
      </a:defRPr>
    </a:lvl2pPr>
    <a:lvl3pPr marL="2952323" algn="l" defTabSz="2952323" rtl="0" eaLnBrk="1" latinLnBrk="0" hangingPunct="1">
      <a:defRPr sz="3900" kern="1200">
        <a:solidFill>
          <a:schemeClr val="tx1"/>
        </a:solidFill>
        <a:latin typeface="+mn-lt"/>
        <a:ea typeface="+mn-ea"/>
        <a:cs typeface="+mn-cs"/>
      </a:defRPr>
    </a:lvl3pPr>
    <a:lvl4pPr marL="4428485" algn="l" defTabSz="2952323" rtl="0" eaLnBrk="1" latinLnBrk="0" hangingPunct="1">
      <a:defRPr sz="3900" kern="1200">
        <a:solidFill>
          <a:schemeClr val="tx1"/>
        </a:solidFill>
        <a:latin typeface="+mn-lt"/>
        <a:ea typeface="+mn-ea"/>
        <a:cs typeface="+mn-cs"/>
      </a:defRPr>
    </a:lvl4pPr>
    <a:lvl5pPr marL="5904647" algn="l" defTabSz="2952323" rtl="0" eaLnBrk="1" latinLnBrk="0" hangingPunct="1">
      <a:defRPr sz="3900" kern="1200">
        <a:solidFill>
          <a:schemeClr val="tx1"/>
        </a:solidFill>
        <a:latin typeface="+mn-lt"/>
        <a:ea typeface="+mn-ea"/>
        <a:cs typeface="+mn-cs"/>
      </a:defRPr>
    </a:lvl5pPr>
    <a:lvl6pPr marL="7380808" algn="l" defTabSz="2952323" rtl="0" eaLnBrk="1" latinLnBrk="0" hangingPunct="1">
      <a:defRPr sz="3900" kern="1200">
        <a:solidFill>
          <a:schemeClr val="tx1"/>
        </a:solidFill>
        <a:latin typeface="+mn-lt"/>
        <a:ea typeface="+mn-ea"/>
        <a:cs typeface="+mn-cs"/>
      </a:defRPr>
    </a:lvl6pPr>
    <a:lvl7pPr marL="8856970" algn="l" defTabSz="2952323" rtl="0" eaLnBrk="1" latinLnBrk="0" hangingPunct="1">
      <a:defRPr sz="3900" kern="1200">
        <a:solidFill>
          <a:schemeClr val="tx1"/>
        </a:solidFill>
        <a:latin typeface="+mn-lt"/>
        <a:ea typeface="+mn-ea"/>
        <a:cs typeface="+mn-cs"/>
      </a:defRPr>
    </a:lvl7pPr>
    <a:lvl8pPr marL="10333131" algn="l" defTabSz="2952323" rtl="0" eaLnBrk="1" latinLnBrk="0" hangingPunct="1">
      <a:defRPr sz="3900" kern="1200">
        <a:solidFill>
          <a:schemeClr val="tx1"/>
        </a:solidFill>
        <a:latin typeface="+mn-lt"/>
        <a:ea typeface="+mn-ea"/>
        <a:cs typeface="+mn-cs"/>
      </a:defRPr>
    </a:lvl8pPr>
    <a:lvl9pPr marL="11809293" algn="l" defTabSz="2952323" rtl="0" eaLnBrk="1" latinLnBrk="0" hangingPunct="1">
      <a:defRPr sz="3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EAE0042A-B523-4843-ACE0-EE20FF99A3FD}" type="slidenum">
              <a:rPr lang="pl-PL" smtClean="0"/>
              <a:t>1</a:t>
            </a:fld>
            <a:endParaRPr lang="pl-PL"/>
          </a:p>
        </p:txBody>
      </p:sp>
    </p:spTree>
    <p:extLst>
      <p:ext uri="{BB962C8B-B14F-4D97-AF65-F5344CB8AC3E}">
        <p14:creationId xmlns:p14="http://schemas.microsoft.com/office/powerpoint/2010/main" val="156346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604010" y="9406424"/>
            <a:ext cx="18178780" cy="6490568"/>
          </a:xfrm>
        </p:spPr>
        <p:txBody>
          <a:bodyPr/>
          <a:lstStyle/>
          <a:p>
            <a:r>
              <a:rPr lang="pl-PL"/>
              <a:t>Kliknij, aby edytować styl</a:t>
            </a:r>
          </a:p>
        </p:txBody>
      </p:sp>
      <p:sp>
        <p:nvSpPr>
          <p:cNvPr id="3" name="Podtytuł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1E1F6E20-369C-4D43-9AE0-B67F916B0F77}" type="datetimeFigureOut">
              <a:rPr lang="pl-PL" smtClean="0"/>
              <a:t>07.05.2024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8F84FC-15F7-4ADA-81D5-4982B40341AE}" type="slidenum">
              <a:rPr lang="pl-PL" smtClean="0"/>
              <a:t>‹#›</a:t>
            </a:fld>
            <a:endParaRPr lang="pl-PL"/>
          </a:p>
        </p:txBody>
      </p:sp>
    </p:spTree>
    <p:extLst>
      <p:ext uri="{BB962C8B-B14F-4D97-AF65-F5344CB8AC3E}">
        <p14:creationId xmlns:p14="http://schemas.microsoft.com/office/powerpoint/2010/main" val="228356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1F6E20-369C-4D43-9AE0-B67F916B0F77}" type="datetimeFigureOut">
              <a:rPr lang="pl-PL" smtClean="0"/>
              <a:t>07.05.2024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8F84FC-15F7-4ADA-81D5-4982B40341AE}" type="slidenum">
              <a:rPr lang="pl-PL" smtClean="0"/>
              <a:t>‹#›</a:t>
            </a:fld>
            <a:endParaRPr lang="pl-PL"/>
          </a:p>
        </p:txBody>
      </p:sp>
    </p:spTree>
    <p:extLst>
      <p:ext uri="{BB962C8B-B14F-4D97-AF65-F5344CB8AC3E}">
        <p14:creationId xmlns:p14="http://schemas.microsoft.com/office/powerpoint/2010/main" val="285639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505430" y="1212608"/>
            <a:ext cx="4812030" cy="25836107"/>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1069340" y="1212608"/>
            <a:ext cx="14079643" cy="2583610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1F6E20-369C-4D43-9AE0-B67F916B0F77}" type="datetimeFigureOut">
              <a:rPr lang="pl-PL" smtClean="0"/>
              <a:t>07.05.2024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8F84FC-15F7-4ADA-81D5-4982B40341AE}" type="slidenum">
              <a:rPr lang="pl-PL" smtClean="0"/>
              <a:t>‹#›</a:t>
            </a:fld>
            <a:endParaRPr lang="pl-PL"/>
          </a:p>
        </p:txBody>
      </p:sp>
    </p:spTree>
    <p:extLst>
      <p:ext uri="{BB962C8B-B14F-4D97-AF65-F5344CB8AC3E}">
        <p14:creationId xmlns:p14="http://schemas.microsoft.com/office/powerpoint/2010/main" val="274168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1F6E20-369C-4D43-9AE0-B67F916B0F77}" type="datetimeFigureOut">
              <a:rPr lang="pl-PL" smtClean="0"/>
              <a:t>07.05.2024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8F84FC-15F7-4ADA-81D5-4982B40341AE}" type="slidenum">
              <a:rPr lang="pl-PL" smtClean="0"/>
              <a:t>‹#›</a:t>
            </a:fld>
            <a:endParaRPr lang="pl-PL"/>
          </a:p>
        </p:txBody>
      </p:sp>
    </p:spTree>
    <p:extLst>
      <p:ext uri="{BB962C8B-B14F-4D97-AF65-F5344CB8AC3E}">
        <p14:creationId xmlns:p14="http://schemas.microsoft.com/office/powerpoint/2010/main" val="296593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89411" y="19457689"/>
            <a:ext cx="18178780" cy="6013939"/>
          </a:xfrm>
        </p:spPr>
        <p:txBody>
          <a:bodyPr anchor="t"/>
          <a:lstStyle>
            <a:lvl1pPr algn="l">
              <a:defRPr sz="12900" b="1" cap="all"/>
            </a:lvl1pPr>
          </a:lstStyle>
          <a:p>
            <a:r>
              <a:rPr lang="pl-PL"/>
              <a:t>Kliknij, aby edytować styl</a:t>
            </a:r>
          </a:p>
        </p:txBody>
      </p:sp>
      <p:sp>
        <p:nvSpPr>
          <p:cNvPr id="3" name="Symbol zastępczy tekstu 2"/>
          <p:cNvSpPr>
            <a:spLocks noGrp="1"/>
          </p:cNvSpPr>
          <p:nvPr>
            <p:ph type="body" idx="1"/>
          </p:nvPr>
        </p:nvSpPr>
        <p:spPr>
          <a:xfrm>
            <a:off x="1689411" y="12833949"/>
            <a:ext cx="18178780" cy="6623741"/>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1E1F6E20-369C-4D43-9AE0-B67F916B0F77}" type="datetimeFigureOut">
              <a:rPr lang="pl-PL" smtClean="0"/>
              <a:t>07.05.2024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8F84FC-15F7-4ADA-81D5-4982B40341AE}" type="slidenum">
              <a:rPr lang="pl-PL" smtClean="0"/>
              <a:t>‹#›</a:t>
            </a:fld>
            <a:endParaRPr lang="pl-PL"/>
          </a:p>
        </p:txBody>
      </p:sp>
    </p:spTree>
    <p:extLst>
      <p:ext uri="{BB962C8B-B14F-4D97-AF65-F5344CB8AC3E}">
        <p14:creationId xmlns:p14="http://schemas.microsoft.com/office/powerpoint/2010/main" val="382434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1069340" y="7065332"/>
            <a:ext cx="9445837" cy="19983383"/>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10871623" y="7065332"/>
            <a:ext cx="9445837" cy="19983383"/>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1E1F6E20-369C-4D43-9AE0-B67F916B0F77}" type="datetimeFigureOut">
              <a:rPr lang="pl-PL" smtClean="0"/>
              <a:t>07.05.2024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D8F84FC-15F7-4ADA-81D5-4982B40341AE}" type="slidenum">
              <a:rPr lang="pl-PL" smtClean="0"/>
              <a:t>‹#›</a:t>
            </a:fld>
            <a:endParaRPr lang="pl-PL"/>
          </a:p>
        </p:txBody>
      </p:sp>
    </p:spTree>
    <p:extLst>
      <p:ext uri="{BB962C8B-B14F-4D97-AF65-F5344CB8AC3E}">
        <p14:creationId xmlns:p14="http://schemas.microsoft.com/office/powerpoint/2010/main" val="116925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1069341" y="6777949"/>
            <a:ext cx="9449551"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pl-PL"/>
              <a:t>Kliknij, aby edytować style wzorca tekstu</a:t>
            </a:r>
          </a:p>
        </p:txBody>
      </p:sp>
      <p:sp>
        <p:nvSpPr>
          <p:cNvPr id="4" name="Symbol zastępczy zawartości 3"/>
          <p:cNvSpPr>
            <a:spLocks noGrp="1"/>
          </p:cNvSpPr>
          <p:nvPr>
            <p:ph sz="half" idx="2"/>
          </p:nvPr>
        </p:nvSpPr>
        <p:spPr>
          <a:xfrm>
            <a:off x="1069341" y="9602676"/>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10864200" y="6777949"/>
            <a:ext cx="9453262"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pl-PL"/>
              <a:t>Kliknij, aby edytować style wzorca tekstu</a:t>
            </a:r>
          </a:p>
        </p:txBody>
      </p:sp>
      <p:sp>
        <p:nvSpPr>
          <p:cNvPr id="6" name="Symbol zastępczy zawartości 5"/>
          <p:cNvSpPr>
            <a:spLocks noGrp="1"/>
          </p:cNvSpPr>
          <p:nvPr>
            <p:ph sz="quarter" idx="4"/>
          </p:nvPr>
        </p:nvSpPr>
        <p:spPr>
          <a:xfrm>
            <a:off x="10864200" y="9602676"/>
            <a:ext cx="9453262"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1E1F6E20-369C-4D43-9AE0-B67F916B0F77}" type="datetimeFigureOut">
              <a:rPr lang="pl-PL" smtClean="0"/>
              <a:t>07.05.2024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D8F84FC-15F7-4ADA-81D5-4982B40341AE}" type="slidenum">
              <a:rPr lang="pl-PL" smtClean="0"/>
              <a:t>‹#›</a:t>
            </a:fld>
            <a:endParaRPr lang="pl-PL"/>
          </a:p>
        </p:txBody>
      </p:sp>
    </p:spTree>
    <p:extLst>
      <p:ext uri="{BB962C8B-B14F-4D97-AF65-F5344CB8AC3E}">
        <p14:creationId xmlns:p14="http://schemas.microsoft.com/office/powerpoint/2010/main" val="253333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1E1F6E20-369C-4D43-9AE0-B67F916B0F77}" type="datetimeFigureOut">
              <a:rPr lang="pl-PL" smtClean="0"/>
              <a:t>07.05.2024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D8F84FC-15F7-4ADA-81D5-4982B40341AE}" type="slidenum">
              <a:rPr lang="pl-PL" smtClean="0"/>
              <a:t>‹#›</a:t>
            </a:fld>
            <a:endParaRPr lang="pl-PL"/>
          </a:p>
        </p:txBody>
      </p:sp>
    </p:spTree>
    <p:extLst>
      <p:ext uri="{BB962C8B-B14F-4D97-AF65-F5344CB8AC3E}">
        <p14:creationId xmlns:p14="http://schemas.microsoft.com/office/powerpoint/2010/main" val="77760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1F6E20-369C-4D43-9AE0-B67F916B0F77}" type="datetimeFigureOut">
              <a:rPr lang="pl-PL" smtClean="0"/>
              <a:t>07.05.2024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D8F84FC-15F7-4ADA-81D5-4982B40341AE}" type="slidenum">
              <a:rPr lang="pl-PL" smtClean="0"/>
              <a:t>‹#›</a:t>
            </a:fld>
            <a:endParaRPr lang="pl-PL"/>
          </a:p>
        </p:txBody>
      </p:sp>
    </p:spTree>
    <p:extLst>
      <p:ext uri="{BB962C8B-B14F-4D97-AF65-F5344CB8AC3E}">
        <p14:creationId xmlns:p14="http://schemas.microsoft.com/office/powerpoint/2010/main" val="324509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069341" y="1205592"/>
            <a:ext cx="7036111" cy="5130774"/>
          </a:xfrm>
        </p:spPr>
        <p:txBody>
          <a:bodyPr anchor="b"/>
          <a:lstStyle>
            <a:lvl1pPr algn="l">
              <a:defRPr sz="6500" b="1"/>
            </a:lvl1pPr>
          </a:lstStyle>
          <a:p>
            <a:r>
              <a:rPr lang="pl-PL"/>
              <a:t>Kliknij, aby edytować styl</a:t>
            </a:r>
          </a:p>
        </p:txBody>
      </p:sp>
      <p:sp>
        <p:nvSpPr>
          <p:cNvPr id="3" name="Symbol zastępczy zawartości 2"/>
          <p:cNvSpPr>
            <a:spLocks noGrp="1"/>
          </p:cNvSpPr>
          <p:nvPr>
            <p:ph idx="1"/>
          </p:nvPr>
        </p:nvSpPr>
        <p:spPr>
          <a:xfrm>
            <a:off x="8361645" y="1205594"/>
            <a:ext cx="11955817" cy="25843121"/>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1069341" y="6336368"/>
            <a:ext cx="7036111" cy="20712347"/>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E1F6E20-369C-4D43-9AE0-B67F916B0F77}" type="datetimeFigureOut">
              <a:rPr lang="pl-PL" smtClean="0"/>
              <a:t>07.05.2024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D8F84FC-15F7-4ADA-81D5-4982B40341AE}" type="slidenum">
              <a:rPr lang="pl-PL" smtClean="0"/>
              <a:t>‹#›</a:t>
            </a:fld>
            <a:endParaRPr lang="pl-PL"/>
          </a:p>
        </p:txBody>
      </p:sp>
    </p:spTree>
    <p:extLst>
      <p:ext uri="{BB962C8B-B14F-4D97-AF65-F5344CB8AC3E}">
        <p14:creationId xmlns:p14="http://schemas.microsoft.com/office/powerpoint/2010/main" val="312628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191962" y="21195984"/>
            <a:ext cx="12832080" cy="2502307"/>
          </a:xfrm>
        </p:spPr>
        <p:txBody>
          <a:bodyPr anchor="b"/>
          <a:lstStyle>
            <a:lvl1pPr algn="l">
              <a:defRPr sz="6500" b="1"/>
            </a:lvl1pPr>
          </a:lstStyle>
          <a:p>
            <a:r>
              <a:rPr lang="pl-PL"/>
              <a:t>Kliknij, aby edytować styl</a:t>
            </a:r>
          </a:p>
        </p:txBody>
      </p:sp>
      <p:sp>
        <p:nvSpPr>
          <p:cNvPr id="3" name="Symbol zastępczy obrazu 2"/>
          <p:cNvSpPr>
            <a:spLocks noGrp="1"/>
          </p:cNvSpPr>
          <p:nvPr>
            <p:ph type="pic" idx="1"/>
          </p:nvPr>
        </p:nvSpPr>
        <p:spPr>
          <a:xfrm>
            <a:off x="4191962" y="2705571"/>
            <a:ext cx="12832080" cy="18167985"/>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endParaRPr lang="pl-PL"/>
          </a:p>
        </p:txBody>
      </p:sp>
      <p:sp>
        <p:nvSpPr>
          <p:cNvPr id="4" name="Symbol zastępczy tekstu 3"/>
          <p:cNvSpPr>
            <a:spLocks noGrp="1"/>
          </p:cNvSpPr>
          <p:nvPr>
            <p:ph type="body" sz="half" idx="2"/>
          </p:nvPr>
        </p:nvSpPr>
        <p:spPr>
          <a:xfrm>
            <a:off x="4191962" y="23698291"/>
            <a:ext cx="12832080" cy="3553688"/>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E1F6E20-369C-4D43-9AE0-B67F916B0F77}" type="datetimeFigureOut">
              <a:rPr lang="pl-PL" smtClean="0"/>
              <a:t>07.05.2024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D8F84FC-15F7-4ADA-81D5-4982B40341AE}" type="slidenum">
              <a:rPr lang="pl-PL" smtClean="0"/>
              <a:t>‹#›</a:t>
            </a:fld>
            <a:endParaRPr lang="pl-PL"/>
          </a:p>
        </p:txBody>
      </p:sp>
    </p:spTree>
    <p:extLst>
      <p:ext uri="{BB962C8B-B14F-4D97-AF65-F5344CB8AC3E}">
        <p14:creationId xmlns:p14="http://schemas.microsoft.com/office/powerpoint/2010/main" val="49204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069340" y="1212603"/>
            <a:ext cx="19248120" cy="5046663"/>
          </a:xfrm>
          <a:prstGeom prst="rect">
            <a:avLst/>
          </a:prstGeom>
        </p:spPr>
        <p:txBody>
          <a:bodyPr vert="horz" lIns="295232" tIns="147616" rIns="295232" bIns="147616" rtlCol="0" anchor="ctr">
            <a:normAutofit/>
          </a:bodyPr>
          <a:lstStyle/>
          <a:p>
            <a:r>
              <a:rPr lang="pl-PL"/>
              <a:t>Kliknij, aby edytować styl</a:t>
            </a:r>
          </a:p>
        </p:txBody>
      </p:sp>
      <p:sp>
        <p:nvSpPr>
          <p:cNvPr id="3" name="Symbol zastępczy tekstu 2"/>
          <p:cNvSpPr>
            <a:spLocks noGrp="1"/>
          </p:cNvSpPr>
          <p:nvPr>
            <p:ph type="body" idx="1"/>
          </p:nvPr>
        </p:nvSpPr>
        <p:spPr>
          <a:xfrm>
            <a:off x="1069340" y="7065332"/>
            <a:ext cx="19248120" cy="19983383"/>
          </a:xfrm>
          <a:prstGeom prst="rect">
            <a:avLst/>
          </a:prstGeom>
        </p:spPr>
        <p:txBody>
          <a:bodyPr vert="horz" lIns="295232" tIns="147616" rIns="295232" bIns="147616"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1069340" y="28065055"/>
            <a:ext cx="4990253" cy="1612127"/>
          </a:xfrm>
          <a:prstGeom prst="rect">
            <a:avLst/>
          </a:prstGeom>
        </p:spPr>
        <p:txBody>
          <a:bodyPr vert="horz" lIns="295232" tIns="147616" rIns="295232" bIns="147616" rtlCol="0" anchor="ctr"/>
          <a:lstStyle>
            <a:lvl1pPr algn="l">
              <a:defRPr sz="3900">
                <a:solidFill>
                  <a:schemeClr val="tx1">
                    <a:tint val="75000"/>
                  </a:schemeClr>
                </a:solidFill>
              </a:defRPr>
            </a:lvl1pPr>
          </a:lstStyle>
          <a:p>
            <a:fld id="{1E1F6E20-369C-4D43-9AE0-B67F916B0F77}" type="datetimeFigureOut">
              <a:rPr lang="pl-PL" smtClean="0"/>
              <a:t>07.05.2024</a:t>
            </a:fld>
            <a:endParaRPr lang="pl-PL"/>
          </a:p>
        </p:txBody>
      </p:sp>
      <p:sp>
        <p:nvSpPr>
          <p:cNvPr id="5" name="Symbol zastępczy stopki 4"/>
          <p:cNvSpPr>
            <a:spLocks noGrp="1"/>
          </p:cNvSpPr>
          <p:nvPr>
            <p:ph type="ftr" sz="quarter" idx="3"/>
          </p:nvPr>
        </p:nvSpPr>
        <p:spPr>
          <a:xfrm>
            <a:off x="7307157" y="28065055"/>
            <a:ext cx="6772487" cy="1612127"/>
          </a:xfrm>
          <a:prstGeom prst="rect">
            <a:avLst/>
          </a:prstGeom>
        </p:spPr>
        <p:txBody>
          <a:bodyPr vert="horz" lIns="295232" tIns="147616" rIns="295232" bIns="147616" rtlCol="0" anchor="ctr"/>
          <a:lstStyle>
            <a:lvl1pPr algn="ctr">
              <a:defRPr sz="39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15327207" y="28065055"/>
            <a:ext cx="4990253" cy="1612127"/>
          </a:xfrm>
          <a:prstGeom prst="rect">
            <a:avLst/>
          </a:prstGeom>
        </p:spPr>
        <p:txBody>
          <a:bodyPr vert="horz" lIns="295232" tIns="147616" rIns="295232" bIns="147616" rtlCol="0" anchor="ctr"/>
          <a:lstStyle>
            <a:lvl1pPr algn="r">
              <a:defRPr sz="3900">
                <a:solidFill>
                  <a:schemeClr val="tx1">
                    <a:tint val="75000"/>
                  </a:schemeClr>
                </a:solidFill>
              </a:defRPr>
            </a:lvl1pPr>
          </a:lstStyle>
          <a:p>
            <a:fld id="{AD8F84FC-15F7-4ADA-81D5-4982B40341AE}" type="slidenum">
              <a:rPr lang="pl-PL" smtClean="0"/>
              <a:t>‹#›</a:t>
            </a:fld>
            <a:endParaRPr lang="pl-PL"/>
          </a:p>
        </p:txBody>
      </p:sp>
    </p:spTree>
    <p:extLst>
      <p:ext uri="{BB962C8B-B14F-4D97-AF65-F5344CB8AC3E}">
        <p14:creationId xmlns:p14="http://schemas.microsoft.com/office/powerpoint/2010/main" val="319523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pl-PL"/>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6492375" y="3434042"/>
            <a:ext cx="7513393" cy="523220"/>
          </a:xfrm>
          <a:prstGeom prst="rect">
            <a:avLst/>
          </a:prstGeom>
          <a:noFill/>
        </p:spPr>
        <p:txBody>
          <a:bodyPr wrap="square" rtlCol="0">
            <a:spAutoFit/>
          </a:bodyPr>
          <a:lstStyle/>
          <a:p>
            <a:pPr algn="ctr"/>
            <a:r>
              <a:rPr lang="lv-LV" sz="2800" b="1" dirty="0"/>
              <a:t>Anda Jankava, Dace Stūre</a:t>
            </a:r>
            <a:endParaRPr lang="pl-PL" sz="2800" dirty="0"/>
          </a:p>
        </p:txBody>
      </p:sp>
      <p:sp>
        <p:nvSpPr>
          <p:cNvPr id="11" name="pole tekstowe 10"/>
          <p:cNvSpPr txBox="1"/>
          <p:nvPr/>
        </p:nvSpPr>
        <p:spPr>
          <a:xfrm>
            <a:off x="7363030" y="4259516"/>
            <a:ext cx="6588732" cy="954107"/>
          </a:xfrm>
          <a:prstGeom prst="rect">
            <a:avLst/>
          </a:prstGeom>
          <a:noFill/>
        </p:spPr>
        <p:txBody>
          <a:bodyPr wrap="square" rtlCol="0">
            <a:spAutoFit/>
          </a:bodyPr>
          <a:lstStyle/>
          <a:p>
            <a:pPr algn="ctr"/>
            <a:r>
              <a:rPr lang="lv-LV" sz="2800" i="1" dirty="0">
                <a:solidFill>
                  <a:srgbClr val="000000"/>
                </a:solidFill>
                <a:latin typeface="Roboto" panose="02000000000000000000" pitchFamily="2" charset="0"/>
              </a:rPr>
              <a:t>Latvia University of Life Sciences and Technologies</a:t>
            </a:r>
            <a:r>
              <a:rPr lang="pl-PL" sz="800" b="0" i="0" dirty="0">
                <a:solidFill>
                  <a:srgbClr val="000000"/>
                </a:solidFill>
                <a:effectLst/>
                <a:latin typeface="Roboto" panose="02000000000000000000" pitchFamily="2" charset="0"/>
              </a:rPr>
              <a:t> </a:t>
            </a:r>
            <a:endParaRPr lang="pl-PL" sz="2400" dirty="0"/>
          </a:p>
        </p:txBody>
      </p:sp>
      <p:sp>
        <p:nvSpPr>
          <p:cNvPr id="12" name="pole tekstowe 11"/>
          <p:cNvSpPr txBox="1"/>
          <p:nvPr/>
        </p:nvSpPr>
        <p:spPr>
          <a:xfrm>
            <a:off x="1116336" y="2535620"/>
            <a:ext cx="19082121" cy="830997"/>
          </a:xfrm>
          <a:prstGeom prst="rect">
            <a:avLst/>
          </a:prstGeom>
          <a:noFill/>
        </p:spPr>
        <p:txBody>
          <a:bodyPr wrap="square" rtlCol="0">
            <a:spAutoFit/>
          </a:bodyPr>
          <a:lstStyle/>
          <a:p>
            <a:pPr lvl="0"/>
            <a:r>
              <a:rPr lang="lv-LV" sz="4800" b="1" dirty="0"/>
              <a:t>Village planning in Latvia: criteria, processes and changes over time</a:t>
            </a:r>
            <a:endParaRPr lang="en-GB" sz="4800" b="1" dirty="0"/>
          </a:p>
        </p:txBody>
      </p:sp>
      <p:sp>
        <p:nvSpPr>
          <p:cNvPr id="2" name="Rectangle 4">
            <a:extLst>
              <a:ext uri="{FF2B5EF4-FFF2-40B4-BE49-F238E27FC236}">
                <a16:creationId xmlns:a16="http://schemas.microsoft.com/office/drawing/2014/main" xmlns="" id="{BFF909FD-BE38-4BDE-8B6A-4EC25CA35E57}"/>
              </a:ext>
            </a:extLst>
          </p:cNvPr>
          <p:cNvSpPr>
            <a:spLocks noChangeArrowheads="1"/>
          </p:cNvSpPr>
          <p:nvPr/>
        </p:nvSpPr>
        <p:spPr bwMode="auto">
          <a:xfrm>
            <a:off x="-4829148" y="785426"/>
            <a:ext cx="41572974" cy="5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grpSp>
        <p:nvGrpSpPr>
          <p:cNvPr id="16" name="Grupa 15">
            <a:extLst>
              <a:ext uri="{FF2B5EF4-FFF2-40B4-BE49-F238E27FC236}">
                <a16:creationId xmlns:a16="http://schemas.microsoft.com/office/drawing/2014/main" xmlns="" id="{5B372116-A8C4-47D6-9859-F57F1CF02140}"/>
              </a:ext>
            </a:extLst>
          </p:cNvPr>
          <p:cNvGrpSpPr/>
          <p:nvPr/>
        </p:nvGrpSpPr>
        <p:grpSpPr>
          <a:xfrm>
            <a:off x="2988168" y="349175"/>
            <a:ext cx="18107180" cy="2608585"/>
            <a:chOff x="2700512" y="215692"/>
            <a:chExt cx="18107180" cy="2608585"/>
          </a:xfrm>
        </p:grpSpPr>
        <p:sp>
          <p:nvSpPr>
            <p:cNvPr id="5" name="pole tekstowe 4"/>
            <p:cNvSpPr txBox="1"/>
            <p:nvPr/>
          </p:nvSpPr>
          <p:spPr>
            <a:xfrm>
              <a:off x="2700512" y="308080"/>
              <a:ext cx="15769752" cy="646331"/>
            </a:xfrm>
            <a:prstGeom prst="rect">
              <a:avLst/>
            </a:prstGeom>
            <a:noFill/>
          </p:spPr>
          <p:txBody>
            <a:bodyPr wrap="square" rtlCol="0">
              <a:spAutoFit/>
            </a:bodyPr>
            <a:lstStyle/>
            <a:p>
              <a:pPr algn="ctr"/>
              <a:r>
                <a:rPr lang="lv-LV" altLang="pl-PL" sz="3600" b="1" dirty="0"/>
                <a:t>22nd</a:t>
              </a:r>
              <a:r>
                <a:rPr lang="en-GB" altLang="pl-PL" sz="3600" b="1" dirty="0"/>
                <a:t> International Scientific-Methodical Conference</a:t>
              </a:r>
              <a:endParaRPr lang="pl-PL" altLang="pl-PL" sz="3600" b="1" dirty="0"/>
            </a:p>
          </p:txBody>
        </p:sp>
        <p:sp>
          <p:nvSpPr>
            <p:cNvPr id="6" name="pole tekstowe 5"/>
            <p:cNvSpPr txBox="1"/>
            <p:nvPr/>
          </p:nvSpPr>
          <p:spPr>
            <a:xfrm>
              <a:off x="5512892" y="954411"/>
              <a:ext cx="10153128" cy="1015663"/>
            </a:xfrm>
            <a:prstGeom prst="rect">
              <a:avLst/>
            </a:prstGeom>
            <a:noFill/>
          </p:spPr>
          <p:txBody>
            <a:bodyPr wrap="square" rtlCol="0">
              <a:spAutoFit/>
            </a:bodyPr>
            <a:lstStyle/>
            <a:p>
              <a:pPr algn="ctr"/>
              <a:r>
                <a:rPr lang="pl-PL" altLang="pl-PL" sz="6000" b="1" dirty="0"/>
                <a:t>BALTIC SURVEYING’2</a:t>
              </a:r>
              <a:r>
                <a:rPr lang="lv-LV" altLang="pl-PL" sz="6000" b="1" dirty="0"/>
                <a:t>4</a:t>
              </a:r>
              <a:endParaRPr lang="pl-PL" altLang="pl-PL" sz="6000" b="1" dirty="0"/>
            </a:p>
          </p:txBody>
        </p:sp>
        <p:pic>
          <p:nvPicPr>
            <p:cNvPr id="9" name="Picture 2">
              <a:extLst>
                <a:ext uri="{FF2B5EF4-FFF2-40B4-BE49-F238E27FC236}">
                  <a16:creationId xmlns:a16="http://schemas.microsoft.com/office/drawing/2014/main" xmlns="" id="{5E40914D-46C4-4720-863F-13179A8115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9262" y="215692"/>
              <a:ext cx="4588430" cy="2608585"/>
            </a:xfrm>
            <a:prstGeom prst="ellipse">
              <a:avLst/>
            </a:prstGeom>
            <a:ln>
              <a:noFill/>
            </a:ln>
            <a:effectLst>
              <a:softEdge rad="112500"/>
            </a:effectLst>
          </p:spPr>
        </p:pic>
      </p:grpSp>
      <p:grpSp>
        <p:nvGrpSpPr>
          <p:cNvPr id="14" name="Grupa 13">
            <a:extLst>
              <a:ext uri="{FF2B5EF4-FFF2-40B4-BE49-F238E27FC236}">
                <a16:creationId xmlns:a16="http://schemas.microsoft.com/office/drawing/2014/main" xmlns="" id="{8D3F6F00-584A-4DB2-9387-7043EDFEFAA6}"/>
              </a:ext>
            </a:extLst>
          </p:cNvPr>
          <p:cNvGrpSpPr/>
          <p:nvPr/>
        </p:nvGrpSpPr>
        <p:grpSpPr>
          <a:xfrm>
            <a:off x="685366" y="26804984"/>
            <a:ext cx="19118800" cy="2626012"/>
            <a:chOff x="688380" y="28417795"/>
            <a:chExt cx="19768388" cy="1859400"/>
          </a:xfrm>
        </p:grpSpPr>
        <p:pic>
          <p:nvPicPr>
            <p:cNvPr id="13" name="Obraz 12">
              <a:extLst>
                <a:ext uri="{FF2B5EF4-FFF2-40B4-BE49-F238E27FC236}">
                  <a16:creationId xmlns:a16="http://schemas.microsoft.com/office/drawing/2014/main" xmlns="" id="{0A6A1DFD-CFC4-4ABA-98A1-12D7F5D10722}"/>
                </a:ext>
              </a:extLst>
            </p:cNvPr>
            <p:cNvPicPr>
              <a:picLocks noChangeAspect="1"/>
            </p:cNvPicPr>
            <p:nvPr/>
          </p:nvPicPr>
          <p:blipFill>
            <a:blip r:embed="rId4"/>
            <a:stretch>
              <a:fillRect/>
            </a:stretch>
          </p:blipFill>
          <p:spPr>
            <a:xfrm>
              <a:off x="688380" y="28417795"/>
              <a:ext cx="15135065" cy="1859400"/>
            </a:xfrm>
            <a:prstGeom prst="rect">
              <a:avLst/>
            </a:prstGeom>
          </p:spPr>
        </p:pic>
        <p:pic>
          <p:nvPicPr>
            <p:cNvPr id="18" name="Obraz 17" descr="Obraz zawierający tekst&#10;&#10;Opis wygenerowany automatycznie">
              <a:extLst>
                <a:ext uri="{FF2B5EF4-FFF2-40B4-BE49-F238E27FC236}">
                  <a16:creationId xmlns:a16="http://schemas.microsoft.com/office/drawing/2014/main" xmlns="" id="{8BE8F92C-86C2-43E6-A538-D75E581C9AD1}"/>
                </a:ext>
              </a:extLst>
            </p:cNvPr>
            <p:cNvPicPr>
              <a:picLocks noChangeAspect="1"/>
            </p:cNvPicPr>
            <p:nvPr/>
          </p:nvPicPr>
          <p:blipFill>
            <a:blip r:embed="rId5"/>
            <a:stretch>
              <a:fillRect/>
            </a:stretch>
          </p:blipFill>
          <p:spPr>
            <a:xfrm>
              <a:off x="16636424" y="28803115"/>
              <a:ext cx="3820344" cy="1168780"/>
            </a:xfrm>
            <a:prstGeom prst="rect">
              <a:avLst/>
            </a:prstGeom>
          </p:spPr>
        </p:pic>
      </p:grpSp>
      <p:pic>
        <p:nvPicPr>
          <p:cNvPr id="19" name="Picture 18" descr="https://mans.lbtu.lv/sites/default/files/2022-09/EN_LBTU_logo-horizontal_2022_white.jpg">
            <a:extLst>
              <a:ext uri="{FF2B5EF4-FFF2-40B4-BE49-F238E27FC236}">
                <a16:creationId xmlns:a16="http://schemas.microsoft.com/office/drawing/2014/main" xmlns="" id="{0BE84C26-9A64-415E-8BFE-5CF47BAC8034}"/>
              </a:ext>
            </a:extLst>
          </p:cNvPr>
          <p:cNvPicPr/>
          <p:nvPr/>
        </p:nvPicPr>
        <p:blipFill rotWithShape="1">
          <a:blip r:embed="rId6" cstate="print">
            <a:extLst>
              <a:ext uri="{28A0092B-C50C-407E-A947-70E740481C1C}">
                <a14:useLocalDpi xmlns:a14="http://schemas.microsoft.com/office/drawing/2010/main" val="0"/>
              </a:ext>
            </a:extLst>
          </a:blip>
          <a:srcRect l="12205" t="16541" r="10237" b="16541"/>
          <a:stretch/>
        </p:blipFill>
        <p:spPr bwMode="auto">
          <a:xfrm>
            <a:off x="685366" y="1002726"/>
            <a:ext cx="2777754" cy="1415652"/>
          </a:xfrm>
          <a:prstGeom prst="rect">
            <a:avLst/>
          </a:prstGeom>
          <a:noFill/>
          <a:ln>
            <a:noFill/>
          </a:ln>
          <a:extLst>
            <a:ext uri="{53640926-AAD7-44D8-BBD7-CCE9431645EC}">
              <a14:shadowObscured xmlns:a14="http://schemas.microsoft.com/office/drawing/2010/main"/>
            </a:ext>
          </a:extLst>
        </p:spPr>
      </p:pic>
      <p:pic>
        <p:nvPicPr>
          <p:cNvPr id="20" name="Picture 19" descr="https://mans.lbtu.lv/sites/default/files/2023-07/Logo-web_LBTU-Logo-web_MVZF_eng.png">
            <a:extLst>
              <a:ext uri="{FF2B5EF4-FFF2-40B4-BE49-F238E27FC236}">
                <a16:creationId xmlns:a16="http://schemas.microsoft.com/office/drawing/2014/main" xmlns="" id="{C1339784-4FA2-4289-AB7D-B7E0562C265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2236" y="1387564"/>
            <a:ext cx="2490139" cy="1056900"/>
          </a:xfrm>
          <a:prstGeom prst="rect">
            <a:avLst/>
          </a:prstGeom>
          <a:noFill/>
          <a:ln>
            <a:noFill/>
          </a:ln>
        </p:spPr>
      </p:pic>
      <p:sp>
        <p:nvSpPr>
          <p:cNvPr id="4" name="TextBox 3">
            <a:extLst>
              <a:ext uri="{FF2B5EF4-FFF2-40B4-BE49-F238E27FC236}">
                <a16:creationId xmlns:a16="http://schemas.microsoft.com/office/drawing/2014/main" xmlns="" id="{AC7DC965-3460-484C-9CC8-1C5E9043FC54}"/>
              </a:ext>
            </a:extLst>
          </p:cNvPr>
          <p:cNvSpPr txBox="1"/>
          <p:nvPr/>
        </p:nvSpPr>
        <p:spPr>
          <a:xfrm>
            <a:off x="6492376" y="27659721"/>
            <a:ext cx="8936976" cy="584775"/>
          </a:xfrm>
          <a:prstGeom prst="rect">
            <a:avLst/>
          </a:prstGeom>
          <a:noFill/>
        </p:spPr>
        <p:txBody>
          <a:bodyPr wrap="square" rtlCol="0">
            <a:spAutoFit/>
          </a:bodyPr>
          <a:lstStyle/>
          <a:p>
            <a:r>
              <a:rPr lang="lv-LV" sz="3200" dirty="0"/>
              <a:t>8th – 10 th of May, 2024, Jelgava, Latvia</a:t>
            </a:r>
            <a:endParaRPr lang="en-GB" sz="3200" dirty="0"/>
          </a:p>
        </p:txBody>
      </p:sp>
      <p:sp>
        <p:nvSpPr>
          <p:cNvPr id="28" name="TextBox 27">
            <a:extLst>
              <a:ext uri="{FF2B5EF4-FFF2-40B4-BE49-F238E27FC236}">
                <a16:creationId xmlns:a16="http://schemas.microsoft.com/office/drawing/2014/main" xmlns="" id="{6E247366-52CD-48D6-A763-31185072A776}"/>
              </a:ext>
            </a:extLst>
          </p:cNvPr>
          <p:cNvSpPr txBox="1"/>
          <p:nvPr/>
        </p:nvSpPr>
        <p:spPr>
          <a:xfrm>
            <a:off x="685366" y="5382409"/>
            <a:ext cx="9431971" cy="18251150"/>
          </a:xfrm>
          <a:prstGeom prst="rect">
            <a:avLst/>
          </a:prstGeom>
          <a:noFill/>
        </p:spPr>
        <p:txBody>
          <a:bodyPr wrap="square" rtlCol="0">
            <a:spAutoFit/>
          </a:bodyPr>
          <a:lstStyle/>
          <a:p>
            <a:pPr algn="just" hangingPunct="0"/>
            <a:r>
              <a:rPr lang="en-GB" sz="2800" dirty="0"/>
              <a:t>The </a:t>
            </a:r>
            <a:r>
              <a:rPr lang="en-GB" sz="2800" b="1" dirty="0"/>
              <a:t>aim</a:t>
            </a:r>
            <a:r>
              <a:rPr lang="en-GB" sz="2800" dirty="0"/>
              <a:t> of the study is to evaluate the main aspects of rural settlement planning in the Republic of Latvia. The object of research is rural settlements, specifically - villages. The article </a:t>
            </a:r>
            <a:r>
              <a:rPr lang="en-GB" sz="2800" dirty="0" err="1"/>
              <a:t>analyzes</a:t>
            </a:r>
            <a:r>
              <a:rPr lang="en-GB" sz="2800" dirty="0"/>
              <a:t> the development of rural settlements in Latvia. Types of classification of settlements, their official classification and changes over time are evaluated. The study found that the population is decreasing in the entire territory of Latvia, with the exception municipalities around the state capital </a:t>
            </a:r>
            <a:r>
              <a:rPr lang="en-GB" sz="2800" dirty="0" smtClean="0"/>
              <a:t>Riga</a:t>
            </a:r>
            <a:r>
              <a:rPr lang="lv-LV" sz="2800" dirty="0" smtClean="0"/>
              <a:t> (</a:t>
            </a:r>
            <a:r>
              <a:rPr lang="lv-LV" sz="2800" dirty="0" smtClean="0"/>
              <a:t>Tab.1)</a:t>
            </a:r>
            <a:r>
              <a:rPr lang="en-GB" sz="2800" dirty="0" smtClean="0"/>
              <a:t>. </a:t>
            </a:r>
            <a:r>
              <a:rPr lang="en-GB" sz="2800" dirty="0"/>
              <a:t>This process also affects the structure of rural settlements in the counties, the number of villages and their role as development </a:t>
            </a:r>
            <a:r>
              <a:rPr lang="en-GB" sz="2800" dirty="0" err="1"/>
              <a:t>centers</a:t>
            </a:r>
            <a:r>
              <a:rPr lang="en-GB" sz="2800" dirty="0"/>
              <a:t> decreases. </a:t>
            </a:r>
            <a:endParaRPr lang="lv-LV" sz="2800" dirty="0"/>
          </a:p>
          <a:p>
            <a:pPr algn="just" hangingPunct="0"/>
            <a:endParaRPr lang="lv-LV" sz="2800" dirty="0"/>
          </a:p>
          <a:p>
            <a:pPr algn="just" hangingPunct="0"/>
            <a:r>
              <a:rPr lang="en-GB" sz="2800" dirty="0"/>
              <a:t>On June 10, 2020, the </a:t>
            </a:r>
            <a:r>
              <a:rPr lang="en-GB" sz="2800" dirty="0" err="1"/>
              <a:t>Saeima</a:t>
            </a:r>
            <a:r>
              <a:rPr lang="en-GB" sz="2800" dirty="0"/>
              <a:t> of the Republic of Latvia carried out another administrative reform by adopting the Law on Administrative Territories and Settlements.</a:t>
            </a:r>
            <a:r>
              <a:rPr lang="lv-LV" sz="2800" dirty="0"/>
              <a:t> </a:t>
            </a:r>
            <a:r>
              <a:rPr lang="en-GB" sz="2800" dirty="0"/>
              <a:t>According to it, it was determined that there are the following inhabited places in Latvia: cities, villages, small villages, homesteads (Fig. 1).</a:t>
            </a:r>
            <a:endParaRPr lang="lv-LV" sz="2800" dirty="0"/>
          </a:p>
          <a:p>
            <a:pPr algn="just" hangingPunct="0"/>
            <a:endParaRPr lang="lv-LV" sz="2800" dirty="0"/>
          </a:p>
          <a:p>
            <a:pPr algn="just" hangingPunct="0"/>
            <a:r>
              <a:rPr lang="en-GB" sz="2800" dirty="0"/>
              <a:t>As part of the study, an analysis of the location and development of rural settlements in the </a:t>
            </a:r>
            <a:r>
              <a:rPr lang="en-GB" sz="2800" dirty="0" err="1"/>
              <a:t>Ventspils</a:t>
            </a:r>
            <a:r>
              <a:rPr lang="en-GB" sz="2800" dirty="0"/>
              <a:t> municipality, which is located in the north-west of Latvia, in the </a:t>
            </a:r>
            <a:r>
              <a:rPr lang="en-GB" sz="2800" dirty="0" err="1"/>
              <a:t>Kurzeme</a:t>
            </a:r>
            <a:r>
              <a:rPr lang="en-GB" sz="2800" dirty="0"/>
              <a:t> planning region, was carried out. According to the data of the State Land Service, the number of villages in the </a:t>
            </a:r>
            <a:r>
              <a:rPr lang="en-GB" sz="2800" dirty="0" err="1"/>
              <a:t>Kurzeme</a:t>
            </a:r>
            <a:r>
              <a:rPr lang="en-GB" sz="2800" dirty="0"/>
              <a:t> planning region decreased by 56, from 456 villages in 2016 to 400 villages in </a:t>
            </a:r>
            <a:r>
              <a:rPr lang="en-GB" sz="2800" dirty="0" smtClean="0"/>
              <a:t>2024</a:t>
            </a:r>
            <a:r>
              <a:rPr lang="lv-LV" sz="2800" dirty="0" smtClean="0"/>
              <a:t> (</a:t>
            </a:r>
            <a:r>
              <a:rPr lang="lv-LV" sz="2800" dirty="0" smtClean="0"/>
              <a:t>Tab.2)</a:t>
            </a:r>
            <a:r>
              <a:rPr lang="en-GB" sz="2800" dirty="0" smtClean="0"/>
              <a:t>. </a:t>
            </a:r>
            <a:r>
              <a:rPr lang="en-GB" sz="2800" dirty="0"/>
              <a:t>Among them, the number of villages in </a:t>
            </a:r>
            <a:r>
              <a:rPr lang="en-GB" sz="2800" dirty="0" err="1"/>
              <a:t>Ventspils</a:t>
            </a:r>
            <a:r>
              <a:rPr lang="en-GB" sz="2800" dirty="0"/>
              <a:t> municipality decreased by 38 during this period - from 92 villages to 54 </a:t>
            </a:r>
            <a:r>
              <a:rPr lang="en-GB" sz="2800" dirty="0" smtClean="0"/>
              <a:t>villages</a:t>
            </a:r>
            <a:r>
              <a:rPr lang="lv-LV" sz="2800" dirty="0" smtClean="0"/>
              <a:t> (</a:t>
            </a:r>
            <a:r>
              <a:rPr lang="lv-LV" sz="2800" dirty="0" smtClean="0"/>
              <a:t>Tab.3)</a:t>
            </a:r>
            <a:r>
              <a:rPr lang="en-GB" sz="2800" dirty="0" smtClean="0"/>
              <a:t>.</a:t>
            </a:r>
            <a:endParaRPr lang="lv-LV" sz="2800" dirty="0"/>
          </a:p>
          <a:p>
            <a:pPr algn="just" hangingPunct="0"/>
            <a:endParaRPr lang="lv-LV" sz="2800" dirty="0"/>
          </a:p>
          <a:p>
            <a:pPr algn="just" hangingPunct="0"/>
            <a:r>
              <a:rPr lang="en-GB" sz="3200" dirty="0"/>
              <a:t> </a:t>
            </a:r>
            <a:r>
              <a:rPr lang="lv-LV" sz="2800" dirty="0"/>
              <a:t>According to the database of the Latvian Geospatial Information Agency, there are 100 rural settlements in the Ventspils municipality (Fig. 2), while according to the State Land Service data - in 2016 - 92 villages, on January 1, </a:t>
            </a:r>
            <a:r>
              <a:rPr lang="lv-LV" sz="2800" dirty="0" smtClean="0"/>
              <a:t>2024 </a:t>
            </a:r>
            <a:r>
              <a:rPr lang="lv-LV" sz="2800" dirty="0"/>
              <a:t>- 54 villages, 0 small villages, a total 54 villages.</a:t>
            </a:r>
          </a:p>
          <a:p>
            <a:pPr algn="just"/>
            <a:r>
              <a:rPr lang="en-GB" sz="2800" dirty="0"/>
              <a:t>In the sustainable development strategy of </a:t>
            </a:r>
            <a:r>
              <a:rPr lang="en-GB" sz="2800" dirty="0" err="1"/>
              <a:t>Ventspils</a:t>
            </a:r>
            <a:r>
              <a:rPr lang="en-GB" sz="2800" dirty="0"/>
              <a:t> municipality 2030, towns and villages are designated as development </a:t>
            </a:r>
            <a:r>
              <a:rPr lang="en-GB" sz="2800" dirty="0" err="1"/>
              <a:t>centers</a:t>
            </a:r>
            <a:r>
              <a:rPr lang="en-GB" sz="2800" dirty="0"/>
              <a:t> depending on their level of development, forming polycentric development structure. The population structure of the </a:t>
            </a:r>
            <a:r>
              <a:rPr lang="lv-LV" sz="2800" dirty="0"/>
              <a:t>municipality</a:t>
            </a:r>
            <a:r>
              <a:rPr lang="en-GB" sz="2800" dirty="0"/>
              <a:t> consists of conditionally three-level development </a:t>
            </a:r>
            <a:r>
              <a:rPr lang="en-GB" sz="2800" dirty="0" err="1"/>
              <a:t>centers</a:t>
            </a:r>
            <a:r>
              <a:rPr lang="en-GB" sz="2800" dirty="0" smtClean="0"/>
              <a:t>:</a:t>
            </a:r>
            <a:endParaRPr lang="en-GB" sz="2800" dirty="0"/>
          </a:p>
          <a:p>
            <a:pPr algn="just"/>
            <a:r>
              <a:rPr lang="en-GB" sz="2800" dirty="0"/>
              <a:t>• development </a:t>
            </a:r>
            <a:r>
              <a:rPr lang="en-GB" sz="2800" dirty="0" err="1"/>
              <a:t>centers</a:t>
            </a:r>
            <a:r>
              <a:rPr lang="en-GB" sz="2800" dirty="0"/>
              <a:t> of municipality </a:t>
            </a:r>
            <a:r>
              <a:rPr lang="en-GB" sz="2800" dirty="0" err="1"/>
              <a:t>importa</a:t>
            </a:r>
            <a:r>
              <a:rPr lang="lv-LV" sz="2800" dirty="0"/>
              <a:t>n</a:t>
            </a:r>
            <a:r>
              <a:rPr lang="en-GB" sz="2800" dirty="0" err="1"/>
              <a:t>ce</a:t>
            </a:r>
            <a:r>
              <a:rPr lang="en-GB" sz="2800" dirty="0"/>
              <a:t>;</a:t>
            </a:r>
          </a:p>
          <a:p>
            <a:pPr algn="just"/>
            <a:r>
              <a:rPr lang="en-GB" sz="2800" dirty="0"/>
              <a:t>• development </a:t>
            </a:r>
            <a:r>
              <a:rPr lang="en-GB" sz="2800" dirty="0" err="1"/>
              <a:t>centers</a:t>
            </a:r>
            <a:r>
              <a:rPr lang="en-GB" sz="2800" dirty="0"/>
              <a:t> of local importance;</a:t>
            </a:r>
          </a:p>
          <a:p>
            <a:pPr algn="just"/>
            <a:r>
              <a:rPr lang="en-GB" sz="2800" dirty="0"/>
              <a:t>• villages</a:t>
            </a:r>
            <a:r>
              <a:rPr lang="lv-LV" sz="2800" dirty="0"/>
              <a:t> (Fig. 3)</a:t>
            </a:r>
            <a:r>
              <a:rPr lang="en-GB" sz="2800" dirty="0"/>
              <a:t>.</a:t>
            </a:r>
            <a:endParaRPr lang="en-GB" sz="3200" dirty="0"/>
          </a:p>
        </p:txBody>
      </p:sp>
      <p:pic>
        <p:nvPicPr>
          <p:cNvPr id="30" name="Picture 29">
            <a:extLst>
              <a:ext uri="{FF2B5EF4-FFF2-40B4-BE49-F238E27FC236}">
                <a16:creationId xmlns:a16="http://schemas.microsoft.com/office/drawing/2014/main" xmlns="" id="{E471EE4F-FC56-4568-A2D1-C2DFD1CB15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60397" y="5923070"/>
            <a:ext cx="8738060" cy="4472371"/>
          </a:xfrm>
          <a:prstGeom prst="rect">
            <a:avLst/>
          </a:prstGeom>
        </p:spPr>
      </p:pic>
      <p:sp>
        <p:nvSpPr>
          <p:cNvPr id="33" name="TextBox 32">
            <a:extLst>
              <a:ext uri="{FF2B5EF4-FFF2-40B4-BE49-F238E27FC236}">
                <a16:creationId xmlns:a16="http://schemas.microsoft.com/office/drawing/2014/main" xmlns="" id="{B2AAA8E7-58FD-45B8-9B8E-E19AD60FDCF4}"/>
              </a:ext>
            </a:extLst>
          </p:cNvPr>
          <p:cNvSpPr txBox="1"/>
          <p:nvPr/>
        </p:nvSpPr>
        <p:spPr>
          <a:xfrm>
            <a:off x="11845528" y="10531475"/>
            <a:ext cx="8161995" cy="677108"/>
          </a:xfrm>
          <a:prstGeom prst="rect">
            <a:avLst/>
          </a:prstGeom>
          <a:noFill/>
        </p:spPr>
        <p:txBody>
          <a:bodyPr wrap="square" rtlCol="0">
            <a:spAutoFit/>
          </a:bodyPr>
          <a:lstStyle/>
          <a:p>
            <a:pPr algn="ctr"/>
            <a:r>
              <a:rPr lang="lv-LV" sz="2000" dirty="0"/>
              <a:t>Fig. 1. </a:t>
            </a:r>
            <a:r>
              <a:rPr lang="lv-LV" sz="2000" b="1" dirty="0"/>
              <a:t>D</a:t>
            </a:r>
            <a:r>
              <a:rPr lang="en-GB" sz="2000" b="1" dirty="0" err="1"/>
              <a:t>istribution</a:t>
            </a:r>
            <a:r>
              <a:rPr lang="en-GB" sz="2000" b="1" dirty="0"/>
              <a:t> of settlements in Latvia</a:t>
            </a:r>
            <a:endParaRPr lang="lv-LV" sz="2000" b="1" dirty="0"/>
          </a:p>
          <a:p>
            <a:pPr algn="ctr"/>
            <a:r>
              <a:rPr lang="en-GB" sz="1800" dirty="0"/>
              <a:t>Source: </a:t>
            </a:r>
            <a:r>
              <a:rPr lang="en-GB" sz="1800" i="1" dirty="0"/>
              <a:t>Law on Administrative Territories and Settlements, 2020</a:t>
            </a:r>
            <a:endParaRPr lang="en-GB" sz="1800" dirty="0"/>
          </a:p>
        </p:txBody>
      </p:sp>
      <p:pic>
        <p:nvPicPr>
          <p:cNvPr id="15" name="Picture 14">
            <a:extLst>
              <a:ext uri="{FF2B5EF4-FFF2-40B4-BE49-F238E27FC236}">
                <a16:creationId xmlns:a16="http://schemas.microsoft.com/office/drawing/2014/main" xmlns="" id="{0866167C-A857-428B-B1E2-DA1EC80BD8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96023" y="11536361"/>
            <a:ext cx="4999325" cy="7069610"/>
          </a:xfrm>
          <a:prstGeom prst="rect">
            <a:avLst/>
          </a:prstGeom>
        </p:spPr>
      </p:pic>
      <p:pic>
        <p:nvPicPr>
          <p:cNvPr id="21" name="Picture 20">
            <a:extLst>
              <a:ext uri="{FF2B5EF4-FFF2-40B4-BE49-F238E27FC236}">
                <a16:creationId xmlns:a16="http://schemas.microsoft.com/office/drawing/2014/main" xmlns="" id="{4A3A04FD-9378-44CC-95DC-E4A025DEF0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82397" y="11536360"/>
            <a:ext cx="4999324" cy="7069610"/>
          </a:xfrm>
          <a:prstGeom prst="rect">
            <a:avLst/>
          </a:prstGeom>
        </p:spPr>
      </p:pic>
      <p:sp>
        <p:nvSpPr>
          <p:cNvPr id="22" name="TextBox 21">
            <a:extLst>
              <a:ext uri="{FF2B5EF4-FFF2-40B4-BE49-F238E27FC236}">
                <a16:creationId xmlns:a16="http://schemas.microsoft.com/office/drawing/2014/main" xmlns="" id="{B707AB11-F26A-4DE6-97F5-791D00C11F17}"/>
              </a:ext>
            </a:extLst>
          </p:cNvPr>
          <p:cNvSpPr txBox="1"/>
          <p:nvPr/>
        </p:nvSpPr>
        <p:spPr>
          <a:xfrm>
            <a:off x="10566035" y="18652380"/>
            <a:ext cx="5036868" cy="1569660"/>
          </a:xfrm>
          <a:prstGeom prst="rect">
            <a:avLst/>
          </a:prstGeom>
          <a:noFill/>
        </p:spPr>
        <p:txBody>
          <a:bodyPr wrap="square" rtlCol="0">
            <a:spAutoFit/>
          </a:bodyPr>
          <a:lstStyle/>
          <a:p>
            <a:r>
              <a:rPr lang="lv-LV" sz="2000" dirty="0"/>
              <a:t>Fig. 2. </a:t>
            </a:r>
            <a:r>
              <a:rPr lang="en-GB" sz="2000" b="1" dirty="0"/>
              <a:t>The current distribution and location of rural settlements in </a:t>
            </a:r>
            <a:r>
              <a:rPr lang="en-GB" sz="2000" b="1" dirty="0" err="1"/>
              <a:t>Ventspils</a:t>
            </a:r>
            <a:r>
              <a:rPr lang="en-GB" sz="2000" b="1" dirty="0"/>
              <a:t> </a:t>
            </a:r>
            <a:r>
              <a:rPr lang="lv-LV" sz="2000" b="1" dirty="0"/>
              <a:t>municipality</a:t>
            </a:r>
            <a:r>
              <a:rPr lang="en-GB" sz="2000" b="1" dirty="0"/>
              <a:t>, 2024</a:t>
            </a:r>
            <a:endParaRPr lang="lv-LV" sz="2000" b="1" dirty="0"/>
          </a:p>
          <a:p>
            <a:r>
              <a:rPr lang="lv-LV" sz="1800" dirty="0"/>
              <a:t>Source:</a:t>
            </a:r>
            <a:r>
              <a:rPr lang="lv-LV" sz="1800" i="1" dirty="0"/>
              <a:t> Public version of the Place Names Database of Latvian Geospatial Information Agency</a:t>
            </a:r>
            <a:endParaRPr lang="en-GB" sz="1800" i="1" dirty="0"/>
          </a:p>
        </p:txBody>
      </p:sp>
      <p:sp>
        <p:nvSpPr>
          <p:cNvPr id="23" name="TextBox 22">
            <a:extLst>
              <a:ext uri="{FF2B5EF4-FFF2-40B4-BE49-F238E27FC236}">
                <a16:creationId xmlns:a16="http://schemas.microsoft.com/office/drawing/2014/main" xmlns="" id="{61D29E20-2862-4F28-9DA5-14E6B71F0651}"/>
              </a:ext>
            </a:extLst>
          </p:cNvPr>
          <p:cNvSpPr txBox="1"/>
          <p:nvPr/>
        </p:nvSpPr>
        <p:spPr>
          <a:xfrm>
            <a:off x="15953676" y="18652381"/>
            <a:ext cx="5036868" cy="1538883"/>
          </a:xfrm>
          <a:prstGeom prst="rect">
            <a:avLst/>
          </a:prstGeom>
          <a:noFill/>
        </p:spPr>
        <p:txBody>
          <a:bodyPr wrap="square" rtlCol="0">
            <a:spAutoFit/>
          </a:bodyPr>
          <a:lstStyle/>
          <a:p>
            <a:r>
              <a:rPr lang="lv-LV" sz="2000" dirty="0"/>
              <a:t>Fig. 3 </a:t>
            </a:r>
            <a:r>
              <a:rPr lang="en-GB" sz="2000" b="1" dirty="0"/>
              <a:t>The planned division and placement of rural settlements in </a:t>
            </a:r>
            <a:r>
              <a:rPr lang="en-GB" sz="2000" b="1" dirty="0" err="1"/>
              <a:t>Ventspils</a:t>
            </a:r>
            <a:r>
              <a:rPr lang="lv-LV" sz="2000" b="1" dirty="0"/>
              <a:t> municipality</a:t>
            </a:r>
          </a:p>
          <a:p>
            <a:endParaRPr lang="lv-LV" sz="1800" dirty="0"/>
          </a:p>
          <a:p>
            <a:r>
              <a:rPr lang="en-GB" sz="1800" dirty="0"/>
              <a:t>Source: </a:t>
            </a:r>
            <a:r>
              <a:rPr lang="lv-LV" sz="1800" dirty="0"/>
              <a:t>Ventspils municipality syustainability d</a:t>
            </a:r>
            <a:r>
              <a:rPr lang="en-GB" sz="1800" dirty="0" err="1"/>
              <a:t>evelopment</a:t>
            </a:r>
            <a:r>
              <a:rPr lang="en-GB" sz="1800" dirty="0"/>
              <a:t> </a:t>
            </a:r>
            <a:r>
              <a:rPr lang="en-GB" sz="1800" dirty="0" err="1"/>
              <a:t>strateg</a:t>
            </a:r>
            <a:r>
              <a:rPr lang="lv-LV" sz="1800" dirty="0"/>
              <a:t>y</a:t>
            </a:r>
            <a:r>
              <a:rPr lang="en-GB" sz="1800" dirty="0"/>
              <a:t>, 2030</a:t>
            </a:r>
          </a:p>
        </p:txBody>
      </p:sp>
      <p:sp>
        <p:nvSpPr>
          <p:cNvPr id="3" name="TextBox 2">
            <a:extLst>
              <a:ext uri="{FF2B5EF4-FFF2-40B4-BE49-F238E27FC236}">
                <a16:creationId xmlns:a16="http://schemas.microsoft.com/office/drawing/2014/main" xmlns="" id="{FD0C7494-3856-4387-8B4C-A421D44DC104}"/>
              </a:ext>
            </a:extLst>
          </p:cNvPr>
          <p:cNvSpPr txBox="1"/>
          <p:nvPr/>
        </p:nvSpPr>
        <p:spPr>
          <a:xfrm>
            <a:off x="1379277" y="21260667"/>
            <a:ext cx="8450027" cy="523220"/>
          </a:xfrm>
          <a:prstGeom prst="rect">
            <a:avLst/>
          </a:prstGeom>
          <a:noFill/>
        </p:spPr>
        <p:txBody>
          <a:bodyPr wrap="square" rtlCol="0">
            <a:spAutoFit/>
          </a:bodyPr>
          <a:lstStyle/>
          <a:p>
            <a:pPr algn="just"/>
            <a:r>
              <a:rPr lang="lv-LV" sz="2800" dirty="0"/>
              <a:t> </a:t>
            </a:r>
            <a:endParaRPr lang="en-GB" sz="2800" dirty="0"/>
          </a:p>
        </p:txBody>
      </p:sp>
      <p:sp>
        <p:nvSpPr>
          <p:cNvPr id="29" name="TextBox 28">
            <a:extLst>
              <a:ext uri="{FF2B5EF4-FFF2-40B4-BE49-F238E27FC236}">
                <a16:creationId xmlns:a16="http://schemas.microsoft.com/office/drawing/2014/main" xmlns="" id="{B707AB11-F26A-4DE6-97F5-791D00C11F17}"/>
              </a:ext>
            </a:extLst>
          </p:cNvPr>
          <p:cNvSpPr txBox="1"/>
          <p:nvPr/>
        </p:nvSpPr>
        <p:spPr>
          <a:xfrm>
            <a:off x="10603055" y="26577253"/>
            <a:ext cx="8501429" cy="369332"/>
          </a:xfrm>
          <a:prstGeom prst="rect">
            <a:avLst/>
          </a:prstGeom>
          <a:noFill/>
        </p:spPr>
        <p:txBody>
          <a:bodyPr wrap="square" rtlCol="0">
            <a:spAutoFit/>
          </a:bodyPr>
          <a:lstStyle/>
          <a:p>
            <a:r>
              <a:rPr lang="lv-LV" sz="1800" dirty="0" err="1" smtClean="0"/>
              <a:t>Source</a:t>
            </a:r>
            <a:r>
              <a:rPr lang="lv-LV" sz="1800" dirty="0"/>
              <a:t>:</a:t>
            </a:r>
            <a:r>
              <a:rPr lang="lv-LV" sz="1800" i="1" dirty="0"/>
              <a:t> </a:t>
            </a:r>
            <a:r>
              <a:rPr lang="en-US" sz="1800" i="1" dirty="0"/>
              <a:t>compiled by the authors </a:t>
            </a:r>
            <a:r>
              <a:rPr lang="en-US" sz="1800" i="1" dirty="0" smtClean="0"/>
              <a:t>from</a:t>
            </a:r>
            <a:r>
              <a:rPr lang="lv-LV" sz="1800" i="1" dirty="0" smtClean="0"/>
              <a:t> t</a:t>
            </a:r>
            <a:r>
              <a:rPr lang="en-US" sz="1800" i="1" dirty="0" smtClean="0"/>
              <a:t>he </a:t>
            </a:r>
            <a:r>
              <a:rPr lang="en-US" sz="1800" i="1" dirty="0"/>
              <a:t>State Land Service </a:t>
            </a:r>
            <a:r>
              <a:rPr lang="en-US" sz="1800" i="1" dirty="0" smtClean="0"/>
              <a:t>data</a:t>
            </a:r>
            <a:r>
              <a:rPr lang="lv-LV" sz="1800" i="1" dirty="0" smtClean="0"/>
              <a:t>,2024</a:t>
            </a:r>
            <a:endParaRPr lang="en-GB" sz="1800" i="1" dirty="0"/>
          </a:p>
        </p:txBody>
      </p:sp>
      <p:sp>
        <p:nvSpPr>
          <p:cNvPr id="31" name="TextBox 30">
            <a:extLst>
              <a:ext uri="{FF2B5EF4-FFF2-40B4-BE49-F238E27FC236}">
                <a16:creationId xmlns:a16="http://schemas.microsoft.com/office/drawing/2014/main" xmlns="" id="{B707AB11-F26A-4DE6-97F5-791D00C11F17}"/>
              </a:ext>
            </a:extLst>
          </p:cNvPr>
          <p:cNvSpPr txBox="1"/>
          <p:nvPr/>
        </p:nvSpPr>
        <p:spPr>
          <a:xfrm>
            <a:off x="10603056" y="23031899"/>
            <a:ext cx="8501429" cy="369332"/>
          </a:xfrm>
          <a:prstGeom prst="rect">
            <a:avLst/>
          </a:prstGeom>
          <a:noFill/>
        </p:spPr>
        <p:txBody>
          <a:bodyPr wrap="square" rtlCol="0">
            <a:spAutoFit/>
          </a:bodyPr>
          <a:lstStyle/>
          <a:p>
            <a:r>
              <a:rPr lang="lv-LV" sz="1800" dirty="0" err="1" smtClean="0"/>
              <a:t>Source</a:t>
            </a:r>
            <a:r>
              <a:rPr lang="lv-LV" sz="1800" dirty="0"/>
              <a:t>:</a:t>
            </a:r>
            <a:r>
              <a:rPr lang="lv-LV" sz="1800" i="1" dirty="0"/>
              <a:t> </a:t>
            </a:r>
            <a:r>
              <a:rPr lang="en-US" sz="1800" i="1" dirty="0"/>
              <a:t>compiled by the authors </a:t>
            </a:r>
            <a:r>
              <a:rPr lang="en-US" sz="1800" i="1" dirty="0" smtClean="0"/>
              <a:t>from</a:t>
            </a:r>
            <a:r>
              <a:rPr lang="lv-LV" sz="1800" i="1" dirty="0" smtClean="0"/>
              <a:t> t</a:t>
            </a:r>
            <a:r>
              <a:rPr lang="en-US" sz="1800" i="1" dirty="0" smtClean="0"/>
              <a:t>he </a:t>
            </a:r>
            <a:r>
              <a:rPr lang="en-US" sz="1800" i="1" dirty="0"/>
              <a:t>State Land Service </a:t>
            </a:r>
            <a:r>
              <a:rPr lang="en-US" sz="1800" i="1" dirty="0" smtClean="0"/>
              <a:t>data</a:t>
            </a:r>
            <a:r>
              <a:rPr lang="lv-LV" sz="1800" i="1" dirty="0"/>
              <a:t> </a:t>
            </a:r>
            <a:r>
              <a:rPr lang="lv-LV" sz="1800" i="1" dirty="0" smtClean="0"/>
              <a:t>(2016-2024)</a:t>
            </a:r>
            <a:endParaRPr lang="en-GB" sz="1800" i="1" dirty="0"/>
          </a:p>
        </p:txBody>
      </p:sp>
      <p:pic>
        <p:nvPicPr>
          <p:cNvPr id="17" name="Picture 16"/>
          <p:cNvPicPr>
            <a:picLocks noChangeAspect="1"/>
          </p:cNvPicPr>
          <p:nvPr/>
        </p:nvPicPr>
        <p:blipFill>
          <a:blip r:embed="rId11"/>
          <a:stretch>
            <a:fillRect/>
          </a:stretch>
        </p:blipFill>
        <p:spPr>
          <a:xfrm>
            <a:off x="685366" y="23594252"/>
            <a:ext cx="8686800" cy="2990850"/>
          </a:xfrm>
          <a:prstGeom prst="rect">
            <a:avLst/>
          </a:prstGeom>
        </p:spPr>
      </p:pic>
      <p:pic>
        <p:nvPicPr>
          <p:cNvPr id="24" name="Picture 23"/>
          <p:cNvPicPr>
            <a:picLocks noChangeAspect="1"/>
          </p:cNvPicPr>
          <p:nvPr/>
        </p:nvPicPr>
        <p:blipFill>
          <a:blip r:embed="rId12"/>
          <a:stretch>
            <a:fillRect/>
          </a:stretch>
        </p:blipFill>
        <p:spPr>
          <a:xfrm>
            <a:off x="10657396" y="20354189"/>
            <a:ext cx="8686800" cy="2695575"/>
          </a:xfrm>
          <a:prstGeom prst="rect">
            <a:avLst/>
          </a:prstGeom>
        </p:spPr>
      </p:pic>
      <p:pic>
        <p:nvPicPr>
          <p:cNvPr id="25" name="Picture 24"/>
          <p:cNvPicPr>
            <a:picLocks noChangeAspect="1"/>
          </p:cNvPicPr>
          <p:nvPr/>
        </p:nvPicPr>
        <p:blipFill>
          <a:blip r:embed="rId13"/>
          <a:stretch>
            <a:fillRect/>
          </a:stretch>
        </p:blipFill>
        <p:spPr>
          <a:xfrm>
            <a:off x="10657396" y="23614409"/>
            <a:ext cx="8686800" cy="2971800"/>
          </a:xfrm>
          <a:prstGeom prst="rect">
            <a:avLst/>
          </a:prstGeom>
        </p:spPr>
      </p:pic>
    </p:spTree>
    <p:extLst>
      <p:ext uri="{BB962C8B-B14F-4D97-AF65-F5344CB8AC3E}">
        <p14:creationId xmlns:p14="http://schemas.microsoft.com/office/powerpoint/2010/main" val="300025499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551</Words>
  <Application>Microsoft Office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Roboto</vt:lpstr>
      <vt:lpstr>Motyw pakietu Office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Arest</dc:creator>
  <cp:lastModifiedBy>Dace Stūre</cp:lastModifiedBy>
  <cp:revision>53</cp:revision>
  <dcterms:created xsi:type="dcterms:W3CDTF">2018-09-23T11:21:35Z</dcterms:created>
  <dcterms:modified xsi:type="dcterms:W3CDTF">2024-05-07T09:23:33Z</dcterms:modified>
</cp:coreProperties>
</file>